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9"/>
  </p:notesMasterIdLst>
  <p:sldIdLst>
    <p:sldId id="256" r:id="rId2"/>
    <p:sldId id="257" r:id="rId3"/>
    <p:sldId id="268" r:id="rId4"/>
    <p:sldId id="269" r:id="rId5"/>
    <p:sldId id="270" r:id="rId6"/>
    <p:sldId id="271" r:id="rId7"/>
    <p:sldId id="272" r:id="rId8"/>
    <p:sldId id="283" r:id="rId9"/>
    <p:sldId id="28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630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C41C226-2A96-4419-9ACC-8F81394DB258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8D448A8-7035-483C-93D5-12A102302D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DE19258-26DE-41F6-AE3F-C6C9C09EDB6D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77C4634-4D6A-4408-B004-7C62E9B834CB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7EE7C9-E7BA-4497-9CB5-1AD9E267E97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83D5DE4-D2B4-42AE-AEBD-ACE6F3BE8968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036AABA-3384-4A07-A928-A2867A505637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E6E3CBD-1A22-4309-A189-89291A3AAD88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B38BDDA-7CA2-488B-9275-B0DA83B05434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0FBA25-4F3B-4F15-AAA2-2BFDECDDAAE9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D271F2B-C96E-42E0-BB43-416AEADDC267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3CA0696-1D7D-4D3E-A92B-F63006E1FB75}" type="slidenum">
              <a:rPr lang="en-US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33BF1E7-2CA5-4448-958A-1A7F0C154A55}" type="datetimeFigureOut">
              <a:rPr/>
              <a:pPr>
                <a:defRPr/>
              </a:pPr>
              <a:t>5/10/2011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6A4AE33-DC22-4896-A753-EE022240D2C1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C6218-8493-4127-A9CA-AACC9297F558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90750-377D-42D3-AF67-5983A0065E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712D17E-27E7-447C-8F67-9BB6CAEE2B25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2D0CA0A7-5EA0-4F93-A3B7-215815B523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E8710-7A2F-4FAB-BFC8-809AFEC3F8BB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3244A-E376-4B70-B5B9-9B870B638B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652F399F-99AF-4B59-9CFA-C6AC54268F2B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BD8C610-8EAD-4686-9338-BBCFD09AAD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CB07B-44A3-4C76-B05B-DCC98CF6E4F7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A9CCE-A42F-4642-923F-D6077770DF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43BC7-D7A1-4F7B-88EA-098CF2C1059A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B1CA2-886B-498D-B4F6-3E6D230BDF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B554B-1C80-4DE2-A410-7D782005849C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ADFBD-8DD2-4362-AA55-708ACF74B4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4289E-9C7E-47A1-AF56-A45C912D9FDD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D260E-1C04-4DD7-8880-0926447865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99711-D2FE-4BAB-80FE-2DD8F4B339D5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519A7-A426-47BD-BDB8-A0E01BD071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BCCF7B6-C589-4A2C-85C7-60C7B393B9C4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CC3E001-AB6D-4435-8D91-4A730EA1F0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1206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C4B0CABA-1816-4C6B-9D65-CDD974E7406D}" type="datetimeFigureOut">
              <a:rPr lang="en-US"/>
              <a:pPr>
                <a:defRPr/>
              </a:pPr>
              <a:t>5/10/2011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F71AE6C9-5495-474E-96C9-23D38B69BA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06" r:id="rId4"/>
    <p:sldLayoutId id="2147483705" r:id="rId5"/>
    <p:sldLayoutId id="2147483704" r:id="rId6"/>
    <p:sldLayoutId id="2147483703" r:id="rId7"/>
    <p:sldLayoutId id="2147483702" r:id="rId8"/>
    <p:sldLayoutId id="2147483710" r:id="rId9"/>
    <p:sldLayoutId id="2147483701" r:id="rId10"/>
    <p:sldLayoutId id="214748371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Limiting Factors in a Population</a:t>
            </a:r>
            <a:endParaRPr lang="en-US" dirty="0"/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pPr eaLnBrk="1" hangingPunct="1"/>
            <a:r>
              <a:rPr lang="en-US" smtClean="0"/>
              <a:t>TURN IN YOUR LESSON 21 to the HOMEWORK TRAY NOW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0"/>
            <a:ext cx="49815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5263" y="4546600"/>
            <a:ext cx="8948737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inkTgt spid="_x0000_s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663" y="533400"/>
            <a:ext cx="9050337" cy="529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inkTgt spid="_x0000_s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375" y="381000"/>
            <a:ext cx="8683625" cy="595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inkTgt spid="_x0000_s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066800"/>
            <a:ext cx="9050338" cy="469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inkTgt spid="_x0000_s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FR1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38200" y="-130175"/>
            <a:ext cx="11709400" cy="706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145412" name="Rectangle 4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45307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/>
              <a:t> 	</a:t>
            </a:r>
            <a:r>
              <a:rPr lang="en-US" sz="2800" smtClean="0">
                <a:solidFill>
                  <a:schemeClr val="bg1"/>
                </a:solidFill>
              </a:rPr>
              <a:t>Which situation is caused by a density-independent limiting factor?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b="1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chemeClr val="bg1"/>
                </a:solidFill>
              </a:rPr>
              <a:t>A </a:t>
            </a:r>
            <a:r>
              <a:rPr lang="en-US" sz="2800" smtClean="0">
                <a:solidFill>
                  <a:schemeClr val="bg1"/>
                </a:solidFill>
              </a:rPr>
              <a:t>The influenza outbreak of 1918–1919 killed over 20 million people.</a:t>
            </a:r>
            <a:endParaRPr lang="en-US" sz="2800" b="1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chemeClr val="bg1"/>
                </a:solidFill>
              </a:rPr>
              <a:t>B </a:t>
            </a:r>
            <a:r>
              <a:rPr lang="en-US" sz="2800" smtClean="0">
                <a:solidFill>
                  <a:schemeClr val="bg1"/>
                </a:solidFill>
              </a:rPr>
              <a:t>The cones of the jack pine need heat from a fire to help release seeds.</a:t>
            </a:r>
            <a:endParaRPr lang="en-US" sz="2800" b="1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chemeClr val="bg1"/>
                </a:solidFill>
              </a:rPr>
              <a:t>C </a:t>
            </a:r>
            <a:r>
              <a:rPr lang="en-US" sz="2800" smtClean="0">
                <a:solidFill>
                  <a:schemeClr val="bg1"/>
                </a:solidFill>
              </a:rPr>
              <a:t>A parasite alters reproduction in a woodpecker population causing fewer births.</a:t>
            </a:r>
            <a:endParaRPr lang="en-US" sz="2800" b="1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chemeClr val="bg1"/>
                </a:solidFill>
              </a:rPr>
              <a:t>D </a:t>
            </a:r>
            <a:r>
              <a:rPr lang="en-US" sz="2800" smtClean="0">
                <a:solidFill>
                  <a:schemeClr val="bg1"/>
                </a:solidFill>
              </a:rPr>
              <a:t>A queen bee regulates the number of eggs she lays according to the amount of food available.</a:t>
            </a:r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5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tornado-natural-disaster-400a0618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147460" name="Rectangle 4"/>
          <p:cNvSpPr>
            <a:spLocks noGrp="1" noChangeArrowheads="1"/>
          </p:cNvSpPr>
          <p:nvPr>
            <p:ph idx="1"/>
          </p:nvPr>
        </p:nvSpPr>
        <p:spPr>
          <a:xfrm>
            <a:off x="0" y="2327275"/>
            <a:ext cx="9144000" cy="45307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b="1" smtClean="0"/>
              <a:t> 	</a:t>
            </a:r>
            <a:r>
              <a:rPr lang="en-US" sz="2800" smtClean="0">
                <a:solidFill>
                  <a:srgbClr val="FFCC66"/>
                </a:solidFill>
              </a:rPr>
              <a:t>Which statement BEST describes the relationship between natural disasters or human-caused disasters and population size?</a:t>
            </a:r>
            <a:endParaRPr lang="en-US" sz="2800" b="1" smtClean="0">
              <a:solidFill>
                <a:srgbClr val="FFCC66"/>
              </a:solidFill>
            </a:endParaRPr>
          </a:p>
          <a:p>
            <a:pPr eaLnBrk="1" hangingPunct="1">
              <a:buFontTx/>
              <a:buNone/>
            </a:pPr>
            <a:r>
              <a:rPr lang="en-US" sz="2800" b="1" smtClean="0"/>
              <a:t>A </a:t>
            </a:r>
            <a:r>
              <a:rPr lang="en-US" sz="2800" smtClean="0"/>
              <a:t>Natural and human-caused disasters are density-dependent factors.</a:t>
            </a:r>
            <a:endParaRPr lang="en-US" sz="2800" b="1" smtClean="0"/>
          </a:p>
          <a:p>
            <a:pPr eaLnBrk="1" hangingPunct="1">
              <a:buFontTx/>
              <a:buNone/>
            </a:pPr>
            <a:r>
              <a:rPr lang="en-US" sz="2800" b="1" smtClean="0"/>
              <a:t>B </a:t>
            </a:r>
            <a:r>
              <a:rPr lang="en-US" sz="2800" smtClean="0"/>
              <a:t>Natural and human-caused disasters are density-independent factors.</a:t>
            </a:r>
            <a:endParaRPr lang="en-US" sz="2800" b="1" smtClean="0"/>
          </a:p>
          <a:p>
            <a:pPr eaLnBrk="1" hangingPunct="1">
              <a:buFontTx/>
              <a:buNone/>
            </a:pPr>
            <a:r>
              <a:rPr lang="en-US" sz="2800" b="1" smtClean="0"/>
              <a:t>C </a:t>
            </a:r>
            <a:r>
              <a:rPr lang="en-US" sz="2800" smtClean="0"/>
              <a:t>Human-caused disasters are density-independent whereas natural disasters are density-dependent.</a:t>
            </a:r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7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675"/>
            <a:ext cx="7242175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14848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1066800"/>
            <a:ext cx="8686800" cy="61309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smtClean="0"/>
              <a:t> 	</a:t>
            </a:r>
            <a:r>
              <a:rPr lang="en-US" smtClean="0"/>
              <a:t>Which relationship BEST identifies a density-dependent limiting factor?</a:t>
            </a:r>
          </a:p>
          <a:p>
            <a:pPr eaLnBrk="1" hangingPunct="1">
              <a:buFontTx/>
              <a:buNone/>
            </a:pPr>
            <a:endParaRPr lang="en-US" b="1" smtClean="0"/>
          </a:p>
          <a:p>
            <a:pPr eaLnBrk="1" hangingPunct="1">
              <a:buFontTx/>
              <a:buNone/>
            </a:pPr>
            <a:r>
              <a:rPr lang="en-US" b="1" smtClean="0"/>
              <a:t>A </a:t>
            </a:r>
            <a:r>
              <a:rPr lang="en-US" smtClean="0"/>
              <a:t>A bobcat population declines due to disease.</a:t>
            </a:r>
            <a:endParaRPr lang="en-US" b="1" smtClean="0"/>
          </a:p>
          <a:p>
            <a:pPr eaLnBrk="1" hangingPunct="1">
              <a:buFontTx/>
              <a:buNone/>
            </a:pPr>
            <a:r>
              <a:rPr lang="en-US" b="1" smtClean="0"/>
              <a:t>B </a:t>
            </a:r>
            <a:r>
              <a:rPr lang="en-US" smtClean="0"/>
              <a:t>A fish population declines due to a severe drought.</a:t>
            </a:r>
            <a:endParaRPr lang="en-US" b="1" smtClean="0"/>
          </a:p>
          <a:p>
            <a:pPr eaLnBrk="1" hangingPunct="1">
              <a:buFontTx/>
              <a:buNone/>
            </a:pPr>
            <a:r>
              <a:rPr lang="en-US" b="1" smtClean="0"/>
              <a:t>C </a:t>
            </a:r>
            <a:r>
              <a:rPr lang="en-US" smtClean="0"/>
              <a:t>A bird population declines due to pollution.</a:t>
            </a:r>
            <a:endParaRPr lang="en-US" b="1" smtClean="0"/>
          </a:p>
          <a:p>
            <a:pPr eaLnBrk="1" hangingPunct="1">
              <a:buFontTx/>
              <a:buNone/>
            </a:pPr>
            <a:r>
              <a:rPr lang="en-US" b="1" smtClean="0"/>
              <a:t>D </a:t>
            </a:r>
            <a:r>
              <a:rPr lang="en-US" smtClean="0"/>
              <a:t>A wolf population declines due to a cold winter.</a:t>
            </a:r>
          </a:p>
        </p:txBody>
      </p:sp>
      <p:sp>
        <p:nvSpPr>
          <p:cNvPr id="44035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178300" y="1600200"/>
            <a:ext cx="3521075" cy="4525963"/>
          </a:xfrm>
        </p:spPr>
        <p:txBody>
          <a:bodyPr/>
          <a:lstStyle/>
          <a:p>
            <a:pPr eaLnBrk="1" hangingPunct="1"/>
            <a:endParaRPr lang="en-US" sz="2400" smtClean="0"/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  </a:t>
            </a:r>
            <a:endParaRPr lang="en-US" dirty="0" smtClean="0"/>
          </a:p>
        </p:txBody>
      </p:sp>
      <p:sp>
        <p:nvSpPr>
          <p:cNvPr id="149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Which statement BEST explains why a disease may affect one population more than another population?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Because disease is a density-dependent limiting factor, a larger population makes it easier for the virus to spread from person to person.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B Because disease is a density-independent limiting factor, a larger population makes it easier for the virus to spread from person to person.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C Because disease is a density-dependent limiting factor, climate can influence the disease, making it more or less affective.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D Because disease is a density-independent limiting factor, climate can influence the disease, making it more or less affective.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>
                <a:solidFill>
                  <a:srgbClr val="FF0000"/>
                </a:solidFill>
              </a:rPr>
              <a:t>Standard 16</a:t>
            </a:r>
            <a:endParaRPr lang="en-US" smtClean="0"/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Identify density-dependent and density-independent limiting factors that</a:t>
            </a:r>
          </a:p>
          <a:p>
            <a:pPr eaLnBrk="1" hangingPunct="1">
              <a:buFontTx/>
              <a:buNone/>
            </a:pPr>
            <a:r>
              <a:rPr lang="en-US" smtClean="0"/>
              <a:t>   affect populations in an ecosystem.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Population survival in ecosystems</a:t>
            </a:r>
            <a:endParaRPr lang="en-US" dirty="0"/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Ecologists often study the Earth’s Biomes at the ecosystem level.</a:t>
            </a:r>
          </a:p>
          <a:p>
            <a:pPr eaLnBrk="1" hangingPunct="1"/>
            <a:r>
              <a:rPr lang="en-US" smtClean="0"/>
              <a:t>An </a:t>
            </a:r>
            <a:r>
              <a:rPr lang="en-US" b="1" u="sng" smtClean="0"/>
              <a:t>Ecosystem</a:t>
            </a:r>
            <a:r>
              <a:rPr lang="en-US" smtClean="0"/>
              <a:t> is the abiotic and biotic factors of the environment. </a:t>
            </a:r>
          </a:p>
          <a:p>
            <a:pPr eaLnBrk="1" hangingPunct="1"/>
            <a:r>
              <a:rPr lang="en-US" smtClean="0"/>
              <a:t> Together, those factors provide organisms with all the resources they need for survival.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Populations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</a:t>
            </a:r>
            <a:r>
              <a:rPr lang="en-US" b="1" u="sng" dirty="0" smtClean="0"/>
              <a:t>Population</a:t>
            </a:r>
            <a:r>
              <a:rPr lang="en-US" dirty="0" smtClean="0"/>
              <a:t> is all of the organisms of the </a:t>
            </a:r>
            <a:r>
              <a:rPr lang="en-US" u="sng" dirty="0" smtClean="0"/>
              <a:t>same species </a:t>
            </a:r>
            <a:r>
              <a:rPr lang="en-US" dirty="0" smtClean="0"/>
              <a:t>that inhabit an ecosystem at the same time.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b="1" u="sng" dirty="0" smtClean="0"/>
              <a:t>Density</a:t>
            </a:r>
            <a:r>
              <a:rPr lang="en-US" dirty="0" smtClean="0"/>
              <a:t>= mass per unit area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So, put them together, what is </a:t>
            </a:r>
            <a:r>
              <a:rPr lang="en-US" b="1" u="sng" dirty="0" smtClean="0"/>
              <a:t>population density</a:t>
            </a:r>
            <a:r>
              <a:rPr lang="en-US" dirty="0" smtClean="0"/>
              <a:t>?</a:t>
            </a:r>
          </a:p>
          <a:p>
            <a:pPr marL="521208" lvl="1" eaLnBrk="1" fontAlgn="auto" hangingPunct="1">
              <a:spcAft>
                <a:spcPts val="0"/>
              </a:spcAft>
              <a:buClr>
                <a:schemeClr val="accent4"/>
              </a:buClr>
              <a:buFont typeface="Wingdings 2"/>
              <a:buNone/>
              <a:defRPr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number of organisms in a population per unit area.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Population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Population size is determined by 4 factors: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en-US" b="1" dirty="0" smtClean="0"/>
              <a:t>Birth rate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en-US" b="1" dirty="0" smtClean="0"/>
              <a:t>Death rate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en-US" b="1" dirty="0" smtClean="0"/>
              <a:t>Immigration</a:t>
            </a:r>
            <a:r>
              <a:rPr lang="en-US" dirty="0" smtClean="0"/>
              <a:t> = the movement of individuals into an area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en-US" b="1" dirty="0" smtClean="0"/>
              <a:t>Emigration</a:t>
            </a:r>
            <a:r>
              <a:rPr lang="en-US" dirty="0" smtClean="0"/>
              <a:t>= movement of individuals out of an area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Which two cause the population to decrease?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Death rate &amp; Emigration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Which two cause the population to increase?</a:t>
            </a:r>
          </a:p>
          <a:p>
            <a:pPr marL="514350" indent="-51435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Birth rate &amp; Immigration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Checks &amp; Balances of exponential growth	</a:t>
            </a:r>
            <a:endParaRPr lang="en-US" dirty="0"/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Populations are regulated by specific limiting factors in the ecosystem.</a:t>
            </a:r>
          </a:p>
          <a:p>
            <a:pPr eaLnBrk="1" hangingPunct="1"/>
            <a:r>
              <a:rPr lang="en-US" b="1" u="sng" smtClean="0"/>
              <a:t>Carrying capacity </a:t>
            </a:r>
            <a:r>
              <a:rPr lang="en-US" smtClean="0"/>
              <a:t>is the largest population that a given ecosystem can support over time.</a:t>
            </a:r>
          </a:p>
          <a:p>
            <a:pPr eaLnBrk="1" hangingPunct="1"/>
            <a:r>
              <a:rPr lang="en-US" b="1" u="sng" smtClean="0"/>
              <a:t>Limiting factors </a:t>
            </a:r>
            <a:r>
              <a:rPr lang="en-US" smtClean="0"/>
              <a:t>are both biotic (such as food, parasites and predators)  and abiotic factors such as space, sunlight, water supply, temperature, etc.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58496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Limiting factors in a population fit into one of two categories</a:t>
            </a:r>
            <a:endParaRPr lang="en-US" dirty="0"/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7239000" cy="4551363"/>
          </a:xfrm>
        </p:spPr>
        <p:txBody>
          <a:bodyPr/>
          <a:lstStyle/>
          <a:p>
            <a:pPr marL="514350" indent="-514350" eaLnBrk="1" hangingPunct="1">
              <a:buFont typeface="Wingdings 2" pitchFamily="18" charset="2"/>
              <a:buAutoNum type="arabicPeriod"/>
            </a:pPr>
            <a:r>
              <a:rPr lang="en-US" smtClean="0"/>
              <a:t>Density </a:t>
            </a:r>
            <a:r>
              <a:rPr lang="en-US" u="sng" smtClean="0"/>
              <a:t>Dependent</a:t>
            </a:r>
            <a:r>
              <a:rPr lang="en-US" smtClean="0"/>
              <a:t> limiting factors</a:t>
            </a:r>
          </a:p>
          <a:p>
            <a:pPr marL="514350" indent="-514350" eaLnBrk="1" hangingPunct="1">
              <a:buFont typeface="Wingdings 2" pitchFamily="18" charset="2"/>
              <a:buNone/>
            </a:pPr>
            <a:endParaRPr lang="en-US" smtClean="0"/>
          </a:p>
          <a:p>
            <a:pPr marL="514350" indent="-514350" eaLnBrk="1" hangingPunct="1">
              <a:buFont typeface="Wingdings 2" pitchFamily="18" charset="2"/>
              <a:buNone/>
            </a:pPr>
            <a:r>
              <a:rPr lang="en-US" smtClean="0"/>
              <a:t>2. Density </a:t>
            </a:r>
            <a:r>
              <a:rPr lang="en-US" u="sng" smtClean="0"/>
              <a:t>Independent</a:t>
            </a:r>
            <a:r>
              <a:rPr lang="en-US" smtClean="0"/>
              <a:t> Limiting factors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400" cap="none" smtClean="0">
                <a:ln>
                  <a:noFill/>
                </a:ln>
                <a:solidFill>
                  <a:schemeClr val="tx1"/>
                </a:solidFill>
              </a:rPr>
              <a:t>Density Dependent Limiting Factors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size of the population determines if these factors will limit it or not. </a:t>
            </a:r>
          </a:p>
          <a:p>
            <a:pPr eaLnBrk="1" hangingPunct="1"/>
            <a:r>
              <a:rPr lang="en-US" smtClean="0"/>
              <a:t>Is only a problem when the population is too big or too small</a:t>
            </a:r>
          </a:p>
          <a:p>
            <a:pPr eaLnBrk="1" hangingPunct="1"/>
            <a:r>
              <a:rPr lang="en-US" smtClean="0"/>
              <a:t>Examples:</a:t>
            </a:r>
          </a:p>
          <a:p>
            <a:pPr lvl="1" eaLnBrk="1" hangingPunct="1"/>
            <a:r>
              <a:rPr lang="en-US" smtClean="0"/>
              <a:t>Competition for Limited Resources</a:t>
            </a:r>
          </a:p>
          <a:p>
            <a:pPr lvl="2" eaLnBrk="1" hangingPunct="1"/>
            <a:r>
              <a:rPr lang="en-US" smtClean="0"/>
              <a:t>Like Food, Water, Shelter, Nesting sites, mates</a:t>
            </a:r>
          </a:p>
          <a:p>
            <a:pPr lvl="1" eaLnBrk="1" hangingPunct="1"/>
            <a:r>
              <a:rPr lang="en-US" smtClean="0"/>
              <a:t>Predation/Prey balance</a:t>
            </a:r>
          </a:p>
          <a:p>
            <a:pPr lvl="1" eaLnBrk="1" hangingPunct="1"/>
            <a:r>
              <a:rPr lang="en-US" smtClean="0"/>
              <a:t>Disease &amp; Parasitism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400" cap="none" smtClean="0">
                <a:ln>
                  <a:noFill/>
                </a:ln>
                <a:solidFill>
                  <a:schemeClr val="tx1"/>
                </a:solidFill>
              </a:rPr>
              <a:t>DENSITY INDEPENDENT</a:t>
            </a:r>
            <a:br>
              <a:rPr lang="en-US" sz="3400" cap="none" smtClean="0">
                <a:ln>
                  <a:noFill/>
                </a:ln>
                <a:solidFill>
                  <a:schemeClr val="tx1"/>
                </a:solidFill>
              </a:rPr>
            </a:br>
            <a:r>
              <a:rPr lang="en-US" sz="3400" cap="none" smtClean="0">
                <a:ln>
                  <a:noFill/>
                </a:ln>
                <a:solidFill>
                  <a:schemeClr val="tx1"/>
                </a:solidFill>
              </a:rPr>
              <a:t>Limiting factors</a:t>
            </a:r>
          </a:p>
        </p:txBody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19100" indent="-419100" eaLnBrk="1" hangingPunct="1"/>
            <a:r>
              <a:rPr lang="en-US" sz="2200" smtClean="0"/>
              <a:t>DENSITY INDEPENDENT limiting factors do NOT rely on the number of organisms present.  </a:t>
            </a:r>
          </a:p>
          <a:p>
            <a:pPr marL="419100" indent="-419100" eaLnBrk="1" hangingPunct="1">
              <a:buFont typeface="Wingdings 2" pitchFamily="18" charset="2"/>
              <a:buNone/>
            </a:pPr>
            <a:endParaRPr lang="en-US" sz="2200" smtClean="0"/>
          </a:p>
          <a:p>
            <a:pPr marL="419100" indent="-419100" eaLnBrk="1" hangingPunct="1">
              <a:buFont typeface="Wingdings 2" pitchFamily="18" charset="2"/>
              <a:buNone/>
            </a:pPr>
            <a:r>
              <a:rPr lang="en-US" sz="2200" smtClean="0"/>
              <a:t>Examples</a:t>
            </a:r>
          </a:p>
          <a:p>
            <a:pPr marL="419100" indent="-419100" eaLnBrk="1" hangingPunct="1">
              <a:buFont typeface="Wingdings 2" pitchFamily="18" charset="2"/>
              <a:buAutoNum type="arabicPeriod"/>
            </a:pPr>
            <a:r>
              <a:rPr lang="en-US" sz="2200" smtClean="0"/>
              <a:t>Natural Disasters- fires, floods, tornadoes, etc.</a:t>
            </a:r>
          </a:p>
          <a:p>
            <a:pPr marL="419100" indent="-419100" eaLnBrk="1" hangingPunct="1">
              <a:buFont typeface="Wingdings 2" pitchFamily="18" charset="2"/>
              <a:buAutoNum type="arabicPeriod"/>
            </a:pPr>
            <a:r>
              <a:rPr lang="en-US" sz="2200" smtClean="0"/>
              <a:t>Human Impact- examples- clear cutting a forest to build a shopping center, over fishing/hunting </a:t>
            </a:r>
          </a:p>
          <a:p>
            <a:pPr marL="419100" indent="-419100" eaLnBrk="1" hangingPunct="1">
              <a:buFont typeface="Wingdings 2" pitchFamily="18" charset="2"/>
              <a:buAutoNum type="arabicPeriod"/>
            </a:pPr>
            <a:r>
              <a:rPr lang="en-US" sz="2200" smtClean="0"/>
              <a:t>Climate – Natural temperature/rainfall in the area</a:t>
            </a:r>
          </a:p>
          <a:p>
            <a:pPr marL="419100" indent="-419100" eaLnBrk="1" hangingPunct="1">
              <a:buFont typeface="Wingdings 2" pitchFamily="18" charset="2"/>
              <a:buAutoNum type="arabicPeriod"/>
            </a:pPr>
            <a:r>
              <a:rPr lang="en-US" sz="2200" smtClean="0"/>
              <a:t>Innate behaviors- examples- migration, instincts, social behaviors of animals, 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224</TotalTime>
  <Words>561</Words>
  <Application>Microsoft Office PowerPoint</Application>
  <PresentationFormat>On-screen Show (4:3)</PresentationFormat>
  <Paragraphs>73</Paragraphs>
  <Slides>17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5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Trebuchet MS</vt:lpstr>
      <vt:lpstr>Wingdings 2</vt:lpstr>
      <vt:lpstr>Wingdings</vt:lpstr>
      <vt:lpstr>Calibri</vt:lpstr>
      <vt:lpstr>Opulent</vt:lpstr>
      <vt:lpstr>Opulent</vt:lpstr>
      <vt:lpstr>Opulent</vt:lpstr>
      <vt:lpstr>Opulent</vt:lpstr>
      <vt:lpstr>Opulent</vt:lpstr>
      <vt:lpstr>Slide 1</vt:lpstr>
      <vt:lpstr>Slide 2</vt:lpstr>
      <vt:lpstr>Slide 3</vt:lpstr>
      <vt:lpstr>Slide 4</vt:lpstr>
      <vt:lpstr>Slide 5</vt:lpstr>
      <vt:lpstr>Slide 6</vt:lpstr>
      <vt:lpstr>Slide 7</vt:lpstr>
      <vt:lpstr>Density Dependent Limiting Factors</vt:lpstr>
      <vt:lpstr>DENSITY INDEPENDENT Limiting factors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Limiting Factors in a Population</dc:title>
  <dc:creator>Mrs. Lambert</dc:creator>
  <cp:lastModifiedBy>Madison County Schools</cp:lastModifiedBy>
  <cp:revision>12</cp:revision>
  <dcterms:created xsi:type="dcterms:W3CDTF">2011-03-21T17:05:33Z</dcterms:created>
  <dcterms:modified xsi:type="dcterms:W3CDTF">2011-05-10T14:44:26Z</dcterms:modified>
</cp:coreProperties>
</file>